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70" r:id="rId4"/>
    <p:sldId id="262" r:id="rId5"/>
    <p:sldId id="268" r:id="rId6"/>
    <p:sldId id="263" r:id="rId7"/>
    <p:sldId id="264" r:id="rId8"/>
    <p:sldId id="266" r:id="rId9"/>
    <p:sldId id="265" r:id="rId10"/>
    <p:sldId id="267"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2" autoAdjust="0"/>
    <p:restoredTop sz="94660"/>
  </p:normalViewPr>
  <p:slideViewPr>
    <p:cSldViewPr snapToGrid="0">
      <p:cViewPr varScale="1">
        <p:scale>
          <a:sx n="115" d="100"/>
          <a:sy n="115" d="100"/>
        </p:scale>
        <p:origin x="102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6D7CD-9CCD-4F51-8543-4CBEAAF5896F}" type="datetimeFigureOut">
              <a:rPr lang="nl-NL" smtClean="0"/>
              <a:t>18-7-2023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C175D-584E-43F6-88E8-54B05C2A3DE4}" type="slidenum">
              <a:rPr lang="nl-NL" smtClean="0"/>
              <a:t>‹nr.›</a:t>
            </a:fld>
            <a:endParaRPr lang="nl-NL"/>
          </a:p>
        </p:txBody>
      </p:sp>
    </p:spTree>
    <p:extLst>
      <p:ext uri="{BB962C8B-B14F-4D97-AF65-F5344CB8AC3E}">
        <p14:creationId xmlns:p14="http://schemas.microsoft.com/office/powerpoint/2010/main" val="315166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31A9C4D-DE89-43E0-891D-288F96F87539}" type="datetimeFigureOut">
              <a:rPr lang="nl-NL" smtClean="0"/>
              <a:t>18-7-2023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240840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31A9C4D-DE89-43E0-891D-288F96F87539}" type="datetimeFigureOut">
              <a:rPr lang="nl-NL" smtClean="0"/>
              <a:t>18-7-2023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102887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31A9C4D-DE89-43E0-891D-288F96F87539}" type="datetimeFigureOut">
              <a:rPr lang="nl-NL" smtClean="0"/>
              <a:t>18-7-2023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12339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31A9C4D-DE89-43E0-891D-288F96F87539}" type="datetimeFigureOut">
              <a:rPr lang="nl-NL" smtClean="0"/>
              <a:t>18-7-2023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39602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31A9C4D-DE89-43E0-891D-288F96F87539}" type="datetimeFigureOut">
              <a:rPr lang="nl-NL" smtClean="0"/>
              <a:t>18-7-2023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204000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31A9C4D-DE89-43E0-891D-288F96F87539}" type="datetimeFigureOut">
              <a:rPr lang="nl-NL" smtClean="0"/>
              <a:t>18-7-2023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284891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31A9C4D-DE89-43E0-891D-288F96F87539}" type="datetimeFigureOut">
              <a:rPr lang="nl-NL" smtClean="0"/>
              <a:t>18-7-2023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206373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31A9C4D-DE89-43E0-891D-288F96F87539}" type="datetimeFigureOut">
              <a:rPr lang="nl-NL" smtClean="0"/>
              <a:t>18-7-2023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394021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1A9C4D-DE89-43E0-891D-288F96F87539}" type="datetimeFigureOut">
              <a:rPr lang="nl-NL" smtClean="0"/>
              <a:t>18-7-2023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257845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31A9C4D-DE89-43E0-891D-288F96F87539}" type="datetimeFigureOut">
              <a:rPr lang="nl-NL" smtClean="0"/>
              <a:t>18-7-2023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90479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31A9C4D-DE89-43E0-891D-288F96F87539}" type="datetimeFigureOut">
              <a:rPr lang="nl-NL" smtClean="0"/>
              <a:t>18-7-2023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933BE40-B9B6-489E-A892-E07FA5807886}" type="slidenum">
              <a:rPr lang="nl-NL" smtClean="0"/>
              <a:t>‹nr.›</a:t>
            </a:fld>
            <a:endParaRPr lang="nl-NL"/>
          </a:p>
        </p:txBody>
      </p:sp>
    </p:spTree>
    <p:extLst>
      <p:ext uri="{BB962C8B-B14F-4D97-AF65-F5344CB8AC3E}">
        <p14:creationId xmlns:p14="http://schemas.microsoft.com/office/powerpoint/2010/main" val="216686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A9C4D-DE89-43E0-891D-288F96F87539}" type="datetimeFigureOut">
              <a:rPr lang="nl-NL" smtClean="0"/>
              <a:t>18-7-2023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3BE40-B9B6-489E-A892-E07FA5807886}" type="slidenum">
              <a:rPr lang="nl-NL" smtClean="0"/>
              <a:t>‹nr.›</a:t>
            </a:fld>
            <a:endParaRPr lang="nl-NL"/>
          </a:p>
        </p:txBody>
      </p:sp>
    </p:spTree>
    <p:extLst>
      <p:ext uri="{BB962C8B-B14F-4D97-AF65-F5344CB8AC3E}">
        <p14:creationId xmlns:p14="http://schemas.microsoft.com/office/powerpoint/2010/main" val="217477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hyperlink" Target="https://www.rivm.nl/tekenbeten-en-lyme/feiten-en-fabels-over-teken"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schooltv.nl/video/clipphanger-wat-is-de-ziekte-van-lym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ggdflevoland.nl/app/uploads/sites/6/2023/07/De-week-van-de-Teek-presentatie-scholen-.pdf"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rivm.nl/sites/default/files/2018-11/010502_Poster%20Teek%20%26%20Lyme_V3_TG.pdf"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ggddrenthe.nl/gezondheid/gezond-leven/gezonde-leefomgeving/beet-teek/"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www.tekenweetjes.nl/" TargetMode="External"/><Relationship Id="rId4" Type="http://schemas.openxmlformats.org/officeDocument/2006/relationships/hyperlink" Target="http://www.rivm.nl/tekenbeten-en-ly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55654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3"/>
          <p:cNvPicPr>
            <a:picLocks noChangeAspect="1"/>
          </p:cNvPicPr>
          <p:nvPr/>
        </p:nvPicPr>
        <p:blipFill rotWithShape="1">
          <a:blip r:embed="rId2">
            <a:extLst>
              <a:ext uri="{28A0092B-C50C-407E-A947-70E740481C1C}">
                <a14:useLocalDpi xmlns:a14="http://schemas.microsoft.com/office/drawing/2010/main" val="0"/>
              </a:ext>
            </a:extLst>
          </a:blip>
          <a:srcRect l="13676" r="20353"/>
          <a:stretch/>
        </p:blipFill>
        <p:spPr>
          <a:xfrm>
            <a:off x="5830571" y="0"/>
            <a:ext cx="6399529" cy="6857999"/>
          </a:xfrm>
          <a:custGeom>
            <a:avLst/>
            <a:gdLst>
              <a:gd name="connsiteX0" fmla="*/ 2958784 w 7047229"/>
              <a:gd name="connsiteY0" fmla="*/ 0 h 6857999"/>
              <a:gd name="connsiteX1" fmla="*/ 7047229 w 7047229"/>
              <a:gd name="connsiteY1" fmla="*/ 0 h 6857999"/>
              <a:gd name="connsiteX2" fmla="*/ 7047229 w 7047229"/>
              <a:gd name="connsiteY2" fmla="*/ 6857999 h 6857999"/>
              <a:gd name="connsiteX3" fmla="*/ 0 w 70472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047229" h="6857999">
                <a:moveTo>
                  <a:pt x="2958784" y="0"/>
                </a:moveTo>
                <a:lnTo>
                  <a:pt x="7047229" y="0"/>
                </a:lnTo>
                <a:lnTo>
                  <a:pt x="7047229" y="6857999"/>
                </a:lnTo>
                <a:lnTo>
                  <a:pt x="0" y="6857999"/>
                </a:lnTo>
                <a:close/>
              </a:path>
            </a:pathLst>
          </a:custGeom>
        </p:spPr>
      </p:pic>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51200" y="6226968"/>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solidFill>
                  <a:srgbClr val="00155E"/>
                </a:solidFill>
                <a:latin typeface="Frutiger"/>
              </a:rPr>
              <a:t>Vragen? </a:t>
            </a:r>
            <a:endParaRPr lang="nl-NL" dirty="0">
              <a:solidFill>
                <a:srgbClr val="00155E"/>
              </a:solidFill>
              <a:latin typeface="Frutiger"/>
            </a:endParaRP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01528" y="6096000"/>
            <a:ext cx="1490472" cy="777240"/>
          </a:xfrm>
        </p:spPr>
      </p:pic>
      <p:sp>
        <p:nvSpPr>
          <p:cNvPr id="8" name="Tijdelijke aanduiding voor tekst 19">
            <a:extLst>
              <a:ext uri="{FF2B5EF4-FFF2-40B4-BE49-F238E27FC236}">
                <a16:creationId xmlns:a16="http://schemas.microsoft.com/office/drawing/2014/main" id="{C5F2E851-078F-4A60-B0F3-117E3A12B2DE}"/>
              </a:ext>
            </a:extLst>
          </p:cNvPr>
          <p:cNvSpPr txBox="1">
            <a:spLocks/>
          </p:cNvSpPr>
          <p:nvPr/>
        </p:nvSpPr>
        <p:spPr>
          <a:xfrm flipH="1" flipV="1">
            <a:off x="-3176" y="0"/>
            <a:ext cx="9683222" cy="6880034"/>
          </a:xfrm>
          <a:custGeom>
            <a:avLst/>
            <a:gdLst>
              <a:gd name="connsiteX0" fmla="*/ 9683222 w 9683222"/>
              <a:gd name="connsiteY0" fmla="*/ 6880034 h 6880034"/>
              <a:gd name="connsiteX1" fmla="*/ 0 w 9683222"/>
              <a:gd name="connsiteY1" fmla="*/ 6880034 h 6880034"/>
              <a:gd name="connsiteX2" fmla="*/ 2968599 w 9683222"/>
              <a:gd name="connsiteY2" fmla="*/ 22038 h 6880034"/>
              <a:gd name="connsiteX3" fmla="*/ 5728769 w 9683222"/>
              <a:gd name="connsiteY3" fmla="*/ 22979 h 6880034"/>
              <a:gd name="connsiteX4" fmla="*/ 5728769 w 9683222"/>
              <a:gd name="connsiteY4" fmla="*/ 22037 h 6880034"/>
              <a:gd name="connsiteX5" fmla="*/ 6796169 w 9683222"/>
              <a:gd name="connsiteY5" fmla="*/ 22037 h 6880034"/>
              <a:gd name="connsiteX6" fmla="*/ 6796169 w 9683222"/>
              <a:gd name="connsiteY6" fmla="*/ 0 h 6880034"/>
              <a:gd name="connsiteX7" fmla="*/ 9145059 w 9683222"/>
              <a:gd name="connsiteY7" fmla="*/ 0 h 6880034"/>
              <a:gd name="connsiteX8" fmla="*/ 9483098 w 9683222"/>
              <a:gd name="connsiteY8" fmla="*/ 0 h 6880034"/>
              <a:gd name="connsiteX9" fmla="*/ 9683222 w 9683222"/>
              <a:gd name="connsiteY9" fmla="*/ 0 h 68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3222" h="6880034">
                <a:moveTo>
                  <a:pt x="9683222" y="6880034"/>
                </a:moveTo>
                <a:lnTo>
                  <a:pt x="0" y="6880034"/>
                </a:lnTo>
                <a:lnTo>
                  <a:pt x="2968599" y="22038"/>
                </a:lnTo>
                <a:lnTo>
                  <a:pt x="5728769" y="22979"/>
                </a:lnTo>
                <a:lnTo>
                  <a:pt x="5728769" y="22037"/>
                </a:lnTo>
                <a:lnTo>
                  <a:pt x="6796169" y="22037"/>
                </a:lnTo>
                <a:lnTo>
                  <a:pt x="6796169" y="0"/>
                </a:lnTo>
                <a:lnTo>
                  <a:pt x="9145059" y="0"/>
                </a:lnTo>
                <a:lnTo>
                  <a:pt x="9483098" y="0"/>
                </a:lnTo>
                <a:lnTo>
                  <a:pt x="9683222" y="0"/>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mtClean="0"/>
              <a:t> </a:t>
            </a:r>
            <a:endParaRPr lang="nl-NL" dirty="0"/>
          </a:p>
        </p:txBody>
      </p:sp>
      <p:sp>
        <p:nvSpPr>
          <p:cNvPr id="5" name="Rechthoek 4"/>
          <p:cNvSpPr/>
          <p:nvPr/>
        </p:nvSpPr>
        <p:spPr>
          <a:xfrm>
            <a:off x="838200" y="2055813"/>
            <a:ext cx="6096000" cy="1200329"/>
          </a:xfrm>
          <a:prstGeom prst="rect">
            <a:avLst/>
          </a:prstGeom>
        </p:spPr>
        <p:txBody>
          <a:bodyPr>
            <a:spAutoFit/>
          </a:bodyPr>
          <a:lstStyle/>
          <a:p>
            <a:pPr lvl="0">
              <a:lnSpc>
                <a:spcPct val="150000"/>
              </a:lnSpc>
              <a:spcAft>
                <a:spcPts val="800"/>
              </a:spcAft>
            </a:pPr>
            <a:r>
              <a:rPr lang="nl-NL" sz="2400" dirty="0">
                <a:latin typeface="Frutiger"/>
              </a:rPr>
              <a:t/>
            </a:r>
            <a:br>
              <a:rPr lang="nl-NL" sz="2400" dirty="0">
                <a:latin typeface="Frutiger"/>
              </a:rPr>
            </a:br>
            <a:endParaRPr lang="nl-NL" sz="2400" dirty="0" smtClean="0">
              <a:latin typeface="Frutiger"/>
            </a:endParaRPr>
          </a:p>
        </p:txBody>
      </p:sp>
      <p:sp>
        <p:nvSpPr>
          <p:cNvPr id="10" name="Tekstvak 9"/>
          <p:cNvSpPr txBox="1"/>
          <p:nvPr/>
        </p:nvSpPr>
        <p:spPr>
          <a:xfrm>
            <a:off x="838200" y="1787033"/>
            <a:ext cx="5359400" cy="2246769"/>
          </a:xfrm>
          <a:prstGeom prst="rect">
            <a:avLst/>
          </a:prstGeom>
          <a:noFill/>
        </p:spPr>
        <p:txBody>
          <a:bodyPr wrap="square" rtlCol="0">
            <a:spAutoFit/>
          </a:bodyPr>
          <a:lstStyle/>
          <a:p>
            <a:r>
              <a:rPr lang="nl-NL" sz="2800" dirty="0" smtClean="0">
                <a:latin typeface="Frutiger"/>
              </a:rPr>
              <a:t>Stel je vraag per mail via infectieziekten@ggdflevoland.nl </a:t>
            </a:r>
          </a:p>
          <a:p>
            <a:endParaRPr lang="nl-NL" sz="2800" dirty="0">
              <a:latin typeface="Frutiger"/>
            </a:endParaRPr>
          </a:p>
          <a:p>
            <a:r>
              <a:rPr lang="nl-NL" sz="2800" dirty="0" smtClean="0">
                <a:latin typeface="Frutiger"/>
              </a:rPr>
              <a:t>Of bel 088 002 99 10 </a:t>
            </a:r>
          </a:p>
          <a:p>
            <a:r>
              <a:rPr lang="nl-NL" sz="2800" dirty="0" smtClean="0">
                <a:latin typeface="Frutiger"/>
              </a:rPr>
              <a:t>(ma-vr 8.00 – 17.00 uur)</a:t>
            </a:r>
            <a:endParaRPr lang="nl-NL" sz="2800" dirty="0">
              <a:latin typeface="Frutiger"/>
            </a:endParaRPr>
          </a:p>
        </p:txBody>
      </p:sp>
    </p:spTree>
    <p:extLst>
      <p:ext uri="{BB962C8B-B14F-4D97-AF65-F5344CB8AC3E}">
        <p14:creationId xmlns:p14="http://schemas.microsoft.com/office/powerpoint/2010/main" val="319322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79492" y="6134142"/>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a:bodyPr>
          <a:lstStyle/>
          <a:p>
            <a:r>
              <a:rPr lang="nl-NL" dirty="0">
                <a:solidFill>
                  <a:srgbClr val="00155E"/>
                </a:solidFill>
                <a:latin typeface="Frutiger"/>
              </a:rPr>
              <a:t>Lespakket tekenpreventie</a:t>
            </a:r>
            <a:endParaRPr lang="nl-NL" dirty="0">
              <a:solidFill>
                <a:srgbClr val="00155E"/>
              </a:solidFill>
              <a:latin typeface="Frutiger"/>
            </a:endParaRPr>
          </a:p>
        </p:txBody>
      </p:sp>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1528" y="6096000"/>
            <a:ext cx="1490472" cy="777240"/>
          </a:xfrm>
        </p:spPr>
      </p:pic>
      <p:sp>
        <p:nvSpPr>
          <p:cNvPr id="5" name="Tekstvak 4"/>
          <p:cNvSpPr txBox="1"/>
          <p:nvPr/>
        </p:nvSpPr>
        <p:spPr>
          <a:xfrm>
            <a:off x="838199" y="1690688"/>
            <a:ext cx="10758055" cy="6555641"/>
          </a:xfrm>
          <a:prstGeom prst="rect">
            <a:avLst/>
          </a:prstGeom>
          <a:noFill/>
        </p:spPr>
        <p:txBody>
          <a:bodyPr wrap="square" rtlCol="0">
            <a:spAutoFit/>
          </a:bodyPr>
          <a:lstStyle/>
          <a:p>
            <a:pPr marL="514350" indent="-514350">
              <a:buAutoNum type="arabicPeriod"/>
            </a:pPr>
            <a:r>
              <a:rPr lang="nl-NL" sz="2800" dirty="0" smtClean="0">
                <a:solidFill>
                  <a:srgbClr val="00155E"/>
                </a:solidFill>
                <a:latin typeface="Frutiger"/>
                <a:hlinkClick r:id="rId3" action="ppaction://hlinksldjump"/>
              </a:rPr>
              <a:t>Video </a:t>
            </a:r>
            <a:r>
              <a:rPr lang="nl-NL" sz="2800" dirty="0">
                <a:solidFill>
                  <a:srgbClr val="00155E"/>
                </a:solidFill>
                <a:latin typeface="Frutiger"/>
                <a:hlinkClick r:id="rId3" action="ppaction://hlinksldjump"/>
              </a:rPr>
              <a:t>feiten en fabels over </a:t>
            </a:r>
            <a:r>
              <a:rPr lang="nl-NL" sz="2800" dirty="0" smtClean="0">
                <a:solidFill>
                  <a:srgbClr val="00155E"/>
                </a:solidFill>
                <a:latin typeface="Frutiger"/>
                <a:hlinkClick r:id="rId3" action="ppaction://hlinksldjump"/>
              </a:rPr>
              <a:t>teken</a:t>
            </a:r>
            <a:endParaRPr lang="nl-NL" sz="2800" dirty="0" smtClean="0">
              <a:solidFill>
                <a:srgbClr val="00155E"/>
              </a:solidFill>
              <a:latin typeface="Frutiger"/>
            </a:endParaRPr>
          </a:p>
          <a:p>
            <a:pPr marL="514350" indent="-514350">
              <a:buAutoNum type="arabicPeriod"/>
            </a:pPr>
            <a:r>
              <a:rPr lang="nl-NL" sz="2800" dirty="0" smtClean="0">
                <a:solidFill>
                  <a:srgbClr val="00155E"/>
                </a:solidFill>
                <a:latin typeface="Frutiger"/>
                <a:hlinkClick r:id="rId4" action="ppaction://hlinksldjump"/>
              </a:rPr>
              <a:t>Video </a:t>
            </a:r>
            <a:r>
              <a:rPr lang="nl-NL" sz="2800" dirty="0">
                <a:solidFill>
                  <a:srgbClr val="00155E"/>
                </a:solidFill>
                <a:latin typeface="Frutiger"/>
                <a:hlinkClick r:id="rId4" action="ppaction://hlinksldjump"/>
              </a:rPr>
              <a:t>Wat is de ziekte van Lyme</a:t>
            </a:r>
            <a:r>
              <a:rPr lang="nl-NL" sz="2800" dirty="0" smtClean="0">
                <a:solidFill>
                  <a:srgbClr val="00155E"/>
                </a:solidFill>
                <a:latin typeface="Frutiger"/>
                <a:hlinkClick r:id="rId4" action="ppaction://hlinksldjump"/>
              </a:rPr>
              <a:t>?</a:t>
            </a:r>
            <a:endParaRPr lang="nl-NL" sz="2800" dirty="0" smtClean="0">
              <a:solidFill>
                <a:srgbClr val="00155E"/>
              </a:solidFill>
              <a:latin typeface="Frutiger"/>
            </a:endParaRPr>
          </a:p>
          <a:p>
            <a:pPr marL="514350" indent="-514350">
              <a:buAutoNum type="arabicPeriod"/>
            </a:pPr>
            <a:r>
              <a:rPr lang="nl-NL" sz="2800" dirty="0">
                <a:solidFill>
                  <a:srgbClr val="00155E"/>
                </a:solidFill>
                <a:latin typeface="Frutiger"/>
                <a:hlinkClick r:id="rId5" action="ppaction://hlinksldjump"/>
              </a:rPr>
              <a:t>Teken kennisquiz voor in de </a:t>
            </a:r>
            <a:r>
              <a:rPr lang="nl-NL" sz="2800" dirty="0" smtClean="0">
                <a:solidFill>
                  <a:srgbClr val="00155E"/>
                </a:solidFill>
                <a:latin typeface="Frutiger"/>
                <a:hlinkClick r:id="rId5" action="ppaction://hlinksldjump"/>
              </a:rPr>
              <a:t>klas</a:t>
            </a:r>
            <a:endParaRPr lang="nl-NL" sz="2800" dirty="0" smtClean="0">
              <a:solidFill>
                <a:srgbClr val="00155E"/>
              </a:solidFill>
              <a:latin typeface="Frutiger"/>
            </a:endParaRPr>
          </a:p>
          <a:p>
            <a:pPr marL="514350" indent="-514350">
              <a:buAutoNum type="arabicPeriod"/>
            </a:pPr>
            <a:r>
              <a:rPr lang="nl-NL" sz="2800" dirty="0" smtClean="0">
                <a:solidFill>
                  <a:srgbClr val="00155E"/>
                </a:solidFill>
                <a:latin typeface="Frutiger"/>
                <a:hlinkClick r:id="rId6" action="ppaction://hlinksldjump"/>
              </a:rPr>
              <a:t>Poster </a:t>
            </a:r>
            <a:r>
              <a:rPr lang="nl-NL" sz="2800" dirty="0">
                <a:solidFill>
                  <a:srgbClr val="00155E"/>
                </a:solidFill>
                <a:latin typeface="Frutiger"/>
                <a:hlinkClick r:id="rId6" action="ppaction://hlinksldjump"/>
              </a:rPr>
              <a:t>Heb je buiten </a:t>
            </a:r>
            <a:r>
              <a:rPr lang="nl-NL" sz="2800" dirty="0" smtClean="0">
                <a:solidFill>
                  <a:srgbClr val="00155E"/>
                </a:solidFill>
                <a:latin typeface="Frutiger"/>
                <a:hlinkClick r:id="rId6" action="ppaction://hlinksldjump"/>
              </a:rPr>
              <a:t>gespeeld? </a:t>
            </a:r>
            <a:r>
              <a:rPr lang="nl-NL" sz="2800" dirty="0" smtClean="0">
                <a:solidFill>
                  <a:srgbClr val="00155E"/>
                </a:solidFill>
                <a:latin typeface="Frutiger"/>
              </a:rPr>
              <a:t>(ook te delen als afbeelding)</a:t>
            </a:r>
          </a:p>
          <a:p>
            <a:pPr marL="514350" indent="-514350">
              <a:buAutoNum type="arabicPeriod"/>
            </a:pPr>
            <a:r>
              <a:rPr lang="nl-NL" sz="2800" dirty="0">
                <a:solidFill>
                  <a:srgbClr val="00155E"/>
                </a:solidFill>
                <a:latin typeface="Frutiger"/>
                <a:hlinkClick r:id="rId7" action="ppaction://hlinksldjump"/>
              </a:rPr>
              <a:t>Infographic </a:t>
            </a:r>
            <a:r>
              <a:rPr lang="nl-NL" sz="2800" dirty="0" smtClean="0">
                <a:solidFill>
                  <a:srgbClr val="00155E"/>
                </a:solidFill>
                <a:latin typeface="Frutiger"/>
                <a:hlinkClick r:id="rId7" action="ppaction://hlinksldjump"/>
              </a:rPr>
              <a:t>Tekencontrole </a:t>
            </a:r>
            <a:r>
              <a:rPr lang="nl-NL" sz="2800" dirty="0" smtClean="0">
                <a:solidFill>
                  <a:srgbClr val="00155E"/>
                </a:solidFill>
                <a:latin typeface="Frutiger"/>
              </a:rPr>
              <a:t>(ook te delen als afbeelding)</a:t>
            </a:r>
          </a:p>
          <a:p>
            <a:pPr marL="514350" indent="-514350">
              <a:buAutoNum type="arabicPeriod"/>
            </a:pPr>
            <a:r>
              <a:rPr lang="nl-NL" sz="2800" dirty="0">
                <a:solidFill>
                  <a:srgbClr val="00155E"/>
                </a:solidFill>
                <a:latin typeface="Frutiger"/>
                <a:hlinkClick r:id="rId8" action="ppaction://hlinksldjump"/>
              </a:rPr>
              <a:t>Download de app Tekenbeet (RIVM</a:t>
            </a:r>
            <a:r>
              <a:rPr lang="nl-NL" sz="2800" dirty="0" smtClean="0">
                <a:hlinkClick r:id="rId8" action="ppaction://hlinksldjump"/>
              </a:rPr>
              <a:t>)</a:t>
            </a:r>
            <a:endParaRPr lang="nl-NL" sz="2800" dirty="0" smtClean="0"/>
          </a:p>
          <a:p>
            <a:pPr marL="514350" indent="-514350">
              <a:buAutoNum type="arabicPeriod"/>
            </a:pPr>
            <a:r>
              <a:rPr lang="nl-NL" sz="2800" dirty="0">
                <a:solidFill>
                  <a:srgbClr val="00155E"/>
                </a:solidFill>
                <a:latin typeface="Frutiger"/>
                <a:hlinkClick r:id="rId9" action="ppaction://hlinksldjump"/>
              </a:rPr>
              <a:t>Meer informatie over de </a:t>
            </a:r>
            <a:r>
              <a:rPr lang="nl-NL" sz="2800" dirty="0" smtClean="0">
                <a:solidFill>
                  <a:srgbClr val="00155E"/>
                </a:solidFill>
                <a:latin typeface="Frutiger"/>
                <a:hlinkClick r:id="rId9" action="ppaction://hlinksldjump"/>
              </a:rPr>
              <a:t>teek</a:t>
            </a:r>
            <a:endParaRPr lang="nl-NL" sz="2800" dirty="0" smtClean="0">
              <a:solidFill>
                <a:srgbClr val="00155E"/>
              </a:solidFill>
              <a:latin typeface="Frutiger"/>
            </a:endParaRPr>
          </a:p>
          <a:p>
            <a:pPr marL="514350" indent="-514350">
              <a:buAutoNum type="arabicPeriod"/>
            </a:pPr>
            <a:r>
              <a:rPr lang="nl-NL" sz="2800" dirty="0" smtClean="0">
                <a:solidFill>
                  <a:srgbClr val="00155E"/>
                </a:solidFill>
                <a:latin typeface="Frutiger"/>
                <a:hlinkClick r:id="rId10" action="ppaction://hlinksldjump"/>
              </a:rPr>
              <a:t>Vragen? </a:t>
            </a:r>
            <a:endParaRPr lang="nl-NL" sz="2800" dirty="0" smtClean="0">
              <a:solidFill>
                <a:srgbClr val="00155E"/>
              </a:solidFill>
              <a:latin typeface="Frutiger"/>
            </a:endParaRPr>
          </a:p>
          <a:p>
            <a:pPr marL="514350" indent="-514350">
              <a:buAutoNum type="arabicPeriod"/>
            </a:pPr>
            <a:endParaRPr lang="nl-NL" sz="2800" dirty="0" smtClean="0">
              <a:solidFill>
                <a:srgbClr val="00155E"/>
              </a:solidFill>
              <a:latin typeface="Frutiger"/>
            </a:endParaRPr>
          </a:p>
          <a:p>
            <a:pPr marL="514350" indent="-514350">
              <a:buAutoNum type="arabicPeriod"/>
            </a:pPr>
            <a:endParaRPr lang="nl-NL" sz="2800" dirty="0" smtClean="0">
              <a:solidFill>
                <a:srgbClr val="00155E"/>
              </a:solidFill>
              <a:latin typeface="Frutiger"/>
            </a:endParaRPr>
          </a:p>
          <a:p>
            <a:pPr marL="514350" indent="-514350">
              <a:buAutoNum type="arabicPeriod"/>
            </a:pPr>
            <a:endParaRPr lang="nl-NL" sz="2800" dirty="0" smtClean="0">
              <a:solidFill>
                <a:srgbClr val="00155E"/>
              </a:solidFill>
              <a:latin typeface="Frutiger"/>
            </a:endParaRPr>
          </a:p>
          <a:p>
            <a:pPr marL="514350" indent="-514350">
              <a:buAutoNum type="arabicPeriod"/>
            </a:pPr>
            <a:endParaRPr lang="nl-NL" sz="2800" dirty="0" smtClean="0">
              <a:solidFill>
                <a:srgbClr val="00155E"/>
              </a:solidFill>
              <a:latin typeface="Frutiger"/>
            </a:endParaRPr>
          </a:p>
          <a:p>
            <a:pPr marL="514350" indent="-514350">
              <a:buAutoNum type="arabicPeriod"/>
            </a:pPr>
            <a:endParaRPr lang="nl-NL" sz="2800" dirty="0" smtClean="0">
              <a:solidFill>
                <a:srgbClr val="00155E"/>
              </a:solidFill>
              <a:latin typeface="Frutiger"/>
            </a:endParaRPr>
          </a:p>
          <a:p>
            <a:pPr marL="457200" indent="-457200">
              <a:buFontTx/>
              <a:buChar char="-"/>
            </a:pPr>
            <a:endParaRPr lang="nl-NL" sz="2800" dirty="0" smtClean="0">
              <a:solidFill>
                <a:srgbClr val="00155E"/>
              </a:solidFill>
              <a:latin typeface="Frutiger"/>
            </a:endParaRPr>
          </a:p>
          <a:p>
            <a:pPr marL="457200" indent="-457200">
              <a:buFontTx/>
              <a:buChar char="-"/>
            </a:pPr>
            <a:endParaRPr lang="nl-NL" sz="2800" dirty="0">
              <a:latin typeface="Frutiger"/>
            </a:endParaRPr>
          </a:p>
        </p:txBody>
      </p:sp>
    </p:spTree>
    <p:extLst>
      <p:ext uri="{BB962C8B-B14F-4D97-AF65-F5344CB8AC3E}">
        <p14:creationId xmlns:p14="http://schemas.microsoft.com/office/powerpoint/2010/main" val="1570718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79492" y="6134142"/>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solidFill>
                  <a:srgbClr val="00155E"/>
                </a:solidFill>
                <a:latin typeface="Frutiger"/>
              </a:rPr>
              <a:t>Video feiten en fabels over teken</a:t>
            </a:r>
            <a:endParaRPr lang="nl-NL" dirty="0"/>
          </a:p>
        </p:txBody>
      </p:sp>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1528" y="6096000"/>
            <a:ext cx="1490472" cy="777240"/>
          </a:xfrm>
        </p:spPr>
      </p:pic>
      <p:pic>
        <p:nvPicPr>
          <p:cNvPr id="8" name="Tijdelijke aanduiding voor inhoud 3">
            <a:hlinkClick r:id="rId3"/>
          </p:cNvPr>
          <p:cNvPicPr>
            <a:picLocks noChangeAspect="1"/>
          </p:cNvPicPr>
          <p:nvPr/>
        </p:nvPicPr>
        <p:blipFill rotWithShape="1">
          <a:blip r:embed="rId4"/>
          <a:srcRect l="11127" t="20915" r="38189" b="24297"/>
          <a:stretch/>
        </p:blipFill>
        <p:spPr>
          <a:xfrm>
            <a:off x="5121822" y="1690688"/>
            <a:ext cx="6600278" cy="4013279"/>
          </a:xfrm>
          <a:prstGeom prst="rect">
            <a:avLst/>
          </a:prstGeom>
        </p:spPr>
      </p:pic>
      <p:sp>
        <p:nvSpPr>
          <p:cNvPr id="5" name="Tekstvak 4"/>
          <p:cNvSpPr txBox="1"/>
          <p:nvPr/>
        </p:nvSpPr>
        <p:spPr>
          <a:xfrm>
            <a:off x="838200" y="1690688"/>
            <a:ext cx="3915322" cy="3539430"/>
          </a:xfrm>
          <a:prstGeom prst="rect">
            <a:avLst/>
          </a:prstGeom>
          <a:noFill/>
        </p:spPr>
        <p:txBody>
          <a:bodyPr wrap="square" rtlCol="0">
            <a:spAutoFit/>
          </a:bodyPr>
          <a:lstStyle/>
          <a:p>
            <a:r>
              <a:rPr lang="nl-NL" sz="2800" dirty="0" smtClean="0">
                <a:latin typeface="Frutiger"/>
              </a:rPr>
              <a:t>Deze video kan </a:t>
            </a:r>
            <a:r>
              <a:rPr lang="nl-NL" sz="2800" dirty="0">
                <a:latin typeface="Frutiger"/>
              </a:rPr>
              <a:t>worden afgespeeld in de </a:t>
            </a:r>
            <a:r>
              <a:rPr lang="nl-NL" sz="2800" dirty="0" smtClean="0">
                <a:latin typeface="Frutiger"/>
              </a:rPr>
              <a:t>klas en </a:t>
            </a:r>
            <a:r>
              <a:rPr lang="nl-NL" sz="2800" dirty="0">
                <a:latin typeface="Frutiger"/>
              </a:rPr>
              <a:t>is geschikt voor groep 3 t/m 8. </a:t>
            </a:r>
          </a:p>
          <a:p>
            <a:r>
              <a:rPr lang="nl-NL" sz="2800" dirty="0">
                <a:latin typeface="Frutiger"/>
              </a:rPr>
              <a:t>Duur: 5 minuten</a:t>
            </a:r>
            <a:r>
              <a:rPr lang="nl-NL" sz="2800" dirty="0" smtClean="0">
                <a:latin typeface="Frutiger"/>
              </a:rPr>
              <a:t>.</a:t>
            </a:r>
          </a:p>
          <a:p>
            <a:r>
              <a:rPr lang="nl-NL" sz="2800" dirty="0">
                <a:latin typeface="Frutiger"/>
              </a:rPr>
              <a:t/>
            </a:r>
            <a:br>
              <a:rPr lang="nl-NL" sz="2800" dirty="0">
                <a:latin typeface="Frutiger"/>
              </a:rPr>
            </a:br>
            <a:r>
              <a:rPr lang="nl-NL" sz="2800" i="1" dirty="0" smtClean="0">
                <a:latin typeface="Frutiger"/>
              </a:rPr>
              <a:t>De video komt ook </a:t>
            </a:r>
            <a:r>
              <a:rPr lang="nl-NL" sz="2800" i="1" dirty="0">
                <a:latin typeface="Frutiger"/>
              </a:rPr>
              <a:t>terug in de kennisquiz.</a:t>
            </a:r>
            <a:endParaRPr lang="nl-NL" sz="2800" dirty="0">
              <a:latin typeface="Frutiger"/>
            </a:endParaRPr>
          </a:p>
        </p:txBody>
      </p:sp>
    </p:spTree>
    <p:extLst>
      <p:ext uri="{BB962C8B-B14F-4D97-AF65-F5344CB8AC3E}">
        <p14:creationId xmlns:p14="http://schemas.microsoft.com/office/powerpoint/2010/main" val="1434440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79492" y="6134142"/>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solidFill>
                  <a:srgbClr val="00155E"/>
                </a:solidFill>
                <a:latin typeface="Frutiger"/>
              </a:rPr>
              <a:t>Video Wat is de ziekte van Lyme?</a:t>
            </a:r>
            <a:endParaRPr lang="nl-NL" dirty="0"/>
          </a:p>
        </p:txBody>
      </p:sp>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1528" y="6096000"/>
            <a:ext cx="1490472" cy="777240"/>
          </a:xfrm>
        </p:spPr>
      </p:pic>
      <p:pic>
        <p:nvPicPr>
          <p:cNvPr id="7" name="Tijdelijke aanduiding voor inhoud 3">
            <a:hlinkClick r:id="rId3"/>
          </p:cNvPr>
          <p:cNvPicPr>
            <a:picLocks noChangeAspect="1"/>
          </p:cNvPicPr>
          <p:nvPr/>
        </p:nvPicPr>
        <p:blipFill rotWithShape="1">
          <a:blip r:embed="rId4"/>
          <a:srcRect l="18333" t="28518" r="35000" b="15185"/>
          <a:stretch/>
        </p:blipFill>
        <p:spPr>
          <a:xfrm>
            <a:off x="5589036" y="1690688"/>
            <a:ext cx="5929864" cy="4023858"/>
          </a:xfrm>
          <a:prstGeom prst="rect">
            <a:avLst/>
          </a:prstGeom>
        </p:spPr>
      </p:pic>
      <p:sp>
        <p:nvSpPr>
          <p:cNvPr id="4" name="Tekstvak 3"/>
          <p:cNvSpPr txBox="1"/>
          <p:nvPr/>
        </p:nvSpPr>
        <p:spPr>
          <a:xfrm>
            <a:off x="838200" y="1783515"/>
            <a:ext cx="4330700" cy="2677656"/>
          </a:xfrm>
          <a:prstGeom prst="rect">
            <a:avLst/>
          </a:prstGeom>
          <a:noFill/>
        </p:spPr>
        <p:txBody>
          <a:bodyPr wrap="square" rtlCol="0">
            <a:spAutoFit/>
          </a:bodyPr>
          <a:lstStyle/>
          <a:p>
            <a:r>
              <a:rPr lang="nl-NL" sz="2800" dirty="0" smtClean="0">
                <a:latin typeface="Frutiger"/>
              </a:rPr>
              <a:t>Deze video </a:t>
            </a:r>
            <a:r>
              <a:rPr lang="nl-NL" sz="2800" dirty="0">
                <a:latin typeface="Frutiger"/>
              </a:rPr>
              <a:t>is geschikt voor alle leeftijden. </a:t>
            </a:r>
          </a:p>
          <a:p>
            <a:r>
              <a:rPr lang="nl-NL" sz="2800" dirty="0">
                <a:latin typeface="Frutiger"/>
              </a:rPr>
              <a:t>Duur: 2 </a:t>
            </a:r>
            <a:r>
              <a:rPr lang="nl-NL" sz="2800" dirty="0" smtClean="0">
                <a:latin typeface="Frutiger"/>
              </a:rPr>
              <a:t>minuten.</a:t>
            </a:r>
          </a:p>
          <a:p>
            <a:endParaRPr lang="nl-NL" sz="2800" dirty="0">
              <a:latin typeface="Frutiger"/>
            </a:endParaRPr>
          </a:p>
          <a:p>
            <a:r>
              <a:rPr lang="nl-NL" sz="2800" i="1" dirty="0" smtClean="0">
                <a:latin typeface="Frutiger"/>
              </a:rPr>
              <a:t>Ook deze video komt terug in de kennisquiz. </a:t>
            </a:r>
            <a:endParaRPr lang="nl-NL" sz="2800" i="1" dirty="0">
              <a:latin typeface="Frutiger"/>
            </a:endParaRPr>
          </a:p>
        </p:txBody>
      </p:sp>
    </p:spTree>
    <p:extLst>
      <p:ext uri="{BB962C8B-B14F-4D97-AF65-F5344CB8AC3E}">
        <p14:creationId xmlns:p14="http://schemas.microsoft.com/office/powerpoint/2010/main" val="962314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79492" y="6134142"/>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solidFill>
                  <a:srgbClr val="00155E"/>
                </a:solidFill>
                <a:latin typeface="Frutiger"/>
              </a:rPr>
              <a:t>Teken kennisquiz voor in de klas</a:t>
            </a:r>
            <a:endParaRPr lang="nl-NL" dirty="0"/>
          </a:p>
        </p:txBody>
      </p:sp>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1528" y="6096000"/>
            <a:ext cx="1490472" cy="777240"/>
          </a:xfrm>
        </p:spPr>
      </p:pic>
      <p:sp>
        <p:nvSpPr>
          <p:cNvPr id="5" name="Tekstvak 4"/>
          <p:cNvSpPr txBox="1"/>
          <p:nvPr/>
        </p:nvSpPr>
        <p:spPr>
          <a:xfrm>
            <a:off x="825499" y="1783515"/>
            <a:ext cx="5270500" cy="3108543"/>
          </a:xfrm>
          <a:prstGeom prst="rect">
            <a:avLst/>
          </a:prstGeom>
          <a:noFill/>
        </p:spPr>
        <p:txBody>
          <a:bodyPr wrap="square" rtlCol="0">
            <a:spAutoFit/>
          </a:bodyPr>
          <a:lstStyle/>
          <a:p>
            <a:pPr>
              <a:spcAft>
                <a:spcPts val="0"/>
              </a:spcAft>
            </a:pPr>
            <a:r>
              <a:rPr lang="nl-NL" sz="2800" dirty="0">
                <a:latin typeface="Frutiger"/>
              </a:rPr>
              <a:t>Na het zien van de video(s) over teken en/of de ziekte van Lyme, besteed je eenvoudig en interactief aandacht </a:t>
            </a:r>
            <a:r>
              <a:rPr lang="nl-NL" sz="2800" dirty="0" smtClean="0">
                <a:latin typeface="Frutiger"/>
              </a:rPr>
              <a:t>aan het thema </a:t>
            </a:r>
            <a:r>
              <a:rPr lang="nl-NL" sz="2800" dirty="0">
                <a:latin typeface="Frutiger"/>
              </a:rPr>
              <a:t>met de </a:t>
            </a:r>
            <a:r>
              <a:rPr lang="nl-NL" sz="2800" dirty="0" smtClean="0">
                <a:latin typeface="Frutiger"/>
                <a:hlinkClick r:id="rId3"/>
              </a:rPr>
              <a:t>kennisquiz</a:t>
            </a:r>
            <a:r>
              <a:rPr lang="nl-NL" sz="2800" dirty="0" smtClean="0">
                <a:latin typeface="Frutiger"/>
              </a:rPr>
              <a:t>.</a:t>
            </a:r>
          </a:p>
          <a:p>
            <a:pPr>
              <a:spcAft>
                <a:spcPts val="0"/>
              </a:spcAft>
            </a:pPr>
            <a:endParaRPr lang="nl-NL" sz="2800" dirty="0">
              <a:latin typeface="Frutiger"/>
            </a:endParaRPr>
          </a:p>
          <a:p>
            <a:pPr>
              <a:spcAft>
                <a:spcPts val="0"/>
              </a:spcAft>
            </a:pPr>
            <a:r>
              <a:rPr lang="nl-NL" sz="2800" dirty="0">
                <a:latin typeface="Frutiger"/>
              </a:rPr>
              <a:t>Duur: 15-20 minuten.</a:t>
            </a:r>
          </a:p>
        </p:txBody>
      </p:sp>
      <p:pic>
        <p:nvPicPr>
          <p:cNvPr id="6" name="Afbeelding 5">
            <a:hlinkClick r:id="rId3"/>
          </p:cNvPr>
          <p:cNvPicPr>
            <a:picLocks noChangeAspect="1"/>
          </p:cNvPicPr>
          <p:nvPr/>
        </p:nvPicPr>
        <p:blipFill rotWithShape="1">
          <a:blip r:embed="rId4"/>
          <a:srcRect l="21389" t="15309" r="12655" b="12716"/>
          <a:stretch/>
        </p:blipFill>
        <p:spPr>
          <a:xfrm>
            <a:off x="6582761" y="1883014"/>
            <a:ext cx="4902006" cy="3009044"/>
          </a:xfrm>
          <a:prstGeom prst="rect">
            <a:avLst/>
          </a:prstGeom>
        </p:spPr>
      </p:pic>
    </p:spTree>
    <p:extLst>
      <p:ext uri="{BB962C8B-B14F-4D97-AF65-F5344CB8AC3E}">
        <p14:creationId xmlns:p14="http://schemas.microsoft.com/office/powerpoint/2010/main" val="409931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79492" y="6134142"/>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solidFill>
                  <a:srgbClr val="00155E"/>
                </a:solidFill>
                <a:latin typeface="Frutiger"/>
              </a:rPr>
              <a:t>Poster Heb je buiten gespeeld?</a:t>
            </a:r>
            <a:endParaRPr lang="nl-NL" dirty="0"/>
          </a:p>
        </p:txBody>
      </p:sp>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1528" y="6096000"/>
            <a:ext cx="1490472" cy="777240"/>
          </a:xfrm>
        </p:spPr>
      </p:pic>
      <p:pic>
        <p:nvPicPr>
          <p:cNvPr id="8" name="Afbeelding 7">
            <a:hlinkClick r:id="rId3"/>
          </p:cNvPr>
          <p:cNvPicPr>
            <a:picLocks noChangeAspect="1"/>
          </p:cNvPicPr>
          <p:nvPr/>
        </p:nvPicPr>
        <p:blipFill rotWithShape="1">
          <a:blip r:embed="rId4"/>
          <a:srcRect l="23975" t="14843" r="44487" b="5840"/>
          <a:stretch/>
        </p:blipFill>
        <p:spPr>
          <a:xfrm>
            <a:off x="7143972" y="1690688"/>
            <a:ext cx="2840109" cy="4017714"/>
          </a:xfrm>
          <a:prstGeom prst="rect">
            <a:avLst/>
          </a:prstGeom>
        </p:spPr>
      </p:pic>
      <p:sp>
        <p:nvSpPr>
          <p:cNvPr id="4" name="Tekstvak 3"/>
          <p:cNvSpPr txBox="1"/>
          <p:nvPr/>
        </p:nvSpPr>
        <p:spPr>
          <a:xfrm>
            <a:off x="838200" y="1690688"/>
            <a:ext cx="5715000" cy="3970318"/>
          </a:xfrm>
          <a:prstGeom prst="rect">
            <a:avLst/>
          </a:prstGeom>
          <a:noFill/>
        </p:spPr>
        <p:txBody>
          <a:bodyPr wrap="square" rtlCol="0">
            <a:spAutoFit/>
          </a:bodyPr>
          <a:lstStyle/>
          <a:p>
            <a:r>
              <a:rPr lang="nl-NL" sz="2800" dirty="0" smtClean="0">
                <a:latin typeface="Frutiger"/>
                <a:hlinkClick r:id="rId3"/>
              </a:rPr>
              <a:t>Download</a:t>
            </a:r>
            <a:r>
              <a:rPr lang="nl-NL" sz="2800" dirty="0" smtClean="0">
                <a:latin typeface="Frutiger"/>
              </a:rPr>
              <a:t> en print de poster en hang hem op om ouders en kinderen te herinneren aan de tekencontrole.</a:t>
            </a:r>
          </a:p>
          <a:p>
            <a:endParaRPr lang="nl-NL" sz="2800" dirty="0" smtClean="0">
              <a:latin typeface="Frutiger"/>
            </a:endParaRPr>
          </a:p>
          <a:p>
            <a:r>
              <a:rPr lang="nl-NL" sz="2800" dirty="0">
                <a:latin typeface="Frutiger"/>
              </a:rPr>
              <a:t>D</a:t>
            </a:r>
            <a:r>
              <a:rPr lang="nl-NL" sz="2800" dirty="0" smtClean="0">
                <a:latin typeface="Frutiger"/>
              </a:rPr>
              <a:t>e poster is ook eenvoudig te delen met ouders via de ouderapp of WhatsApp, bijvoorbeeld na een schoolreisje in het groen. </a:t>
            </a:r>
            <a:endParaRPr lang="nl-NL" sz="2800" dirty="0">
              <a:latin typeface="Frutiger"/>
            </a:endParaRPr>
          </a:p>
        </p:txBody>
      </p:sp>
    </p:spTree>
    <p:extLst>
      <p:ext uri="{BB962C8B-B14F-4D97-AF65-F5344CB8AC3E}">
        <p14:creationId xmlns:p14="http://schemas.microsoft.com/office/powerpoint/2010/main" val="60315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79492" y="6134142"/>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a:solidFill>
                  <a:srgbClr val="00155E"/>
                </a:solidFill>
                <a:latin typeface="Frutiger"/>
              </a:rPr>
              <a:t>I</a:t>
            </a:r>
            <a:r>
              <a:rPr lang="nl-NL" dirty="0" smtClean="0">
                <a:solidFill>
                  <a:srgbClr val="00155E"/>
                </a:solidFill>
                <a:latin typeface="Frutiger"/>
              </a:rPr>
              <a:t>nfographic Tekencontrole</a:t>
            </a:r>
            <a:endParaRPr lang="nl-NL" dirty="0"/>
          </a:p>
        </p:txBody>
      </p:sp>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1528" y="6096000"/>
            <a:ext cx="1490472" cy="777240"/>
          </a:xfrm>
        </p:spPr>
      </p:pic>
      <p:pic>
        <p:nvPicPr>
          <p:cNvPr id="7" name="Afbeelding 6">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t="6825" b="6622"/>
          <a:stretch/>
        </p:blipFill>
        <p:spPr>
          <a:xfrm>
            <a:off x="7751572" y="1550988"/>
            <a:ext cx="3335871" cy="4083885"/>
          </a:xfrm>
          <a:prstGeom prst="rect">
            <a:avLst/>
          </a:prstGeom>
        </p:spPr>
      </p:pic>
      <p:sp>
        <p:nvSpPr>
          <p:cNvPr id="4" name="Rechthoek 3"/>
          <p:cNvSpPr/>
          <p:nvPr/>
        </p:nvSpPr>
        <p:spPr>
          <a:xfrm>
            <a:off x="838200" y="1550988"/>
            <a:ext cx="6913372" cy="3970318"/>
          </a:xfrm>
          <a:prstGeom prst="rect">
            <a:avLst/>
          </a:prstGeom>
        </p:spPr>
        <p:txBody>
          <a:bodyPr wrap="square">
            <a:spAutoFit/>
          </a:bodyPr>
          <a:lstStyle/>
          <a:p>
            <a:r>
              <a:rPr lang="nl-NL" sz="2800" dirty="0" smtClean="0">
                <a:latin typeface="Frutiger"/>
              </a:rPr>
              <a:t>Op de website van GGD Drenthe </a:t>
            </a:r>
            <a:r>
              <a:rPr lang="nl-NL" sz="2800" dirty="0" smtClean="0">
                <a:latin typeface="Frutiger"/>
                <a:hlinkClick r:id="rId3"/>
              </a:rPr>
              <a:t>download je de badkamerhanger</a:t>
            </a:r>
            <a:r>
              <a:rPr lang="nl-NL" sz="2800" dirty="0" smtClean="0">
                <a:latin typeface="Frutiger"/>
              </a:rPr>
              <a:t> met praktische instructies voor tekencontrole, het verwijderen van teken en symptomen om op te letten na een tekenbeet.  </a:t>
            </a:r>
          </a:p>
          <a:p>
            <a:endParaRPr lang="nl-NL" sz="2800" dirty="0">
              <a:latin typeface="Frutiger"/>
            </a:endParaRPr>
          </a:p>
          <a:p>
            <a:r>
              <a:rPr lang="nl-NL" sz="2800" dirty="0" smtClean="0">
                <a:latin typeface="Frutiger"/>
              </a:rPr>
              <a:t>Ook deze afbeelding/pdf bevat duidelijke instructies om met ouders te delen via de ouderapp, </a:t>
            </a:r>
            <a:r>
              <a:rPr lang="nl-NL" sz="2800" dirty="0" err="1" smtClean="0">
                <a:latin typeface="Frutiger"/>
              </a:rPr>
              <a:t>social</a:t>
            </a:r>
            <a:r>
              <a:rPr lang="nl-NL" sz="2800" dirty="0" smtClean="0">
                <a:latin typeface="Frutiger"/>
              </a:rPr>
              <a:t> media of WhatsApp.  </a:t>
            </a:r>
            <a:endParaRPr lang="nl-NL" sz="2800" dirty="0">
              <a:latin typeface="Frutiger"/>
            </a:endParaRPr>
          </a:p>
        </p:txBody>
      </p:sp>
    </p:spTree>
    <p:extLst>
      <p:ext uri="{BB962C8B-B14F-4D97-AF65-F5344CB8AC3E}">
        <p14:creationId xmlns:p14="http://schemas.microsoft.com/office/powerpoint/2010/main" val="2627263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79492" y="6134142"/>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a:solidFill>
                  <a:srgbClr val="00155E"/>
                </a:solidFill>
                <a:latin typeface="Frutiger"/>
              </a:rPr>
              <a:t>Download de app Tekenbeet (RIVM</a:t>
            </a:r>
            <a:r>
              <a:rPr lang="nl-NL" dirty="0" smtClean="0"/>
              <a:t>)</a:t>
            </a:r>
            <a:endParaRPr lang="nl-NL" dirty="0"/>
          </a:p>
        </p:txBody>
      </p:sp>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1528" y="6096000"/>
            <a:ext cx="1490472" cy="777240"/>
          </a:xfrm>
        </p:spPr>
      </p:pic>
      <p:pic>
        <p:nvPicPr>
          <p:cNvPr id="6" name="Afbeelding 5"/>
          <p:cNvPicPr>
            <a:picLocks noChangeAspect="1"/>
          </p:cNvPicPr>
          <p:nvPr/>
        </p:nvPicPr>
        <p:blipFill rotWithShape="1">
          <a:blip r:embed="rId3"/>
          <a:srcRect l="22986" t="32716" r="37292" b="18271"/>
          <a:stretch/>
        </p:blipFill>
        <p:spPr>
          <a:xfrm>
            <a:off x="5753365" y="1680630"/>
            <a:ext cx="5816600" cy="4037045"/>
          </a:xfrm>
          <a:prstGeom prst="rect">
            <a:avLst/>
          </a:prstGeom>
        </p:spPr>
      </p:pic>
      <p:pic>
        <p:nvPicPr>
          <p:cNvPr id="8" name="Afbeelding 7"/>
          <p:cNvPicPr>
            <a:picLocks noChangeAspect="1"/>
          </p:cNvPicPr>
          <p:nvPr/>
        </p:nvPicPr>
        <p:blipFill rotWithShape="1">
          <a:blip r:embed="rId4"/>
          <a:srcRect l="76875" t="26173" r="5833" b="63086"/>
          <a:stretch/>
        </p:blipFill>
        <p:spPr>
          <a:xfrm>
            <a:off x="838200" y="4836916"/>
            <a:ext cx="2053503" cy="717489"/>
          </a:xfrm>
          <a:prstGeom prst="rect">
            <a:avLst/>
          </a:prstGeom>
        </p:spPr>
      </p:pic>
      <p:pic>
        <p:nvPicPr>
          <p:cNvPr id="9" name="Afbeelding 8"/>
          <p:cNvPicPr>
            <a:picLocks noChangeAspect="1"/>
          </p:cNvPicPr>
          <p:nvPr/>
        </p:nvPicPr>
        <p:blipFill rotWithShape="1">
          <a:blip r:embed="rId4"/>
          <a:srcRect l="76736" t="38025" r="5764" b="51852"/>
          <a:stretch/>
        </p:blipFill>
        <p:spPr>
          <a:xfrm>
            <a:off x="3385633" y="4836916"/>
            <a:ext cx="2192034" cy="713281"/>
          </a:xfrm>
          <a:prstGeom prst="rect">
            <a:avLst/>
          </a:prstGeom>
        </p:spPr>
      </p:pic>
      <p:sp>
        <p:nvSpPr>
          <p:cNvPr id="10" name="Tekstvak 9"/>
          <p:cNvSpPr txBox="1"/>
          <p:nvPr/>
        </p:nvSpPr>
        <p:spPr>
          <a:xfrm>
            <a:off x="838200" y="1581645"/>
            <a:ext cx="4563769" cy="3046988"/>
          </a:xfrm>
          <a:prstGeom prst="rect">
            <a:avLst/>
          </a:prstGeom>
          <a:noFill/>
        </p:spPr>
        <p:txBody>
          <a:bodyPr wrap="square" rtlCol="0">
            <a:spAutoFit/>
          </a:bodyPr>
          <a:lstStyle/>
          <a:p>
            <a:r>
              <a:rPr lang="nl-NL" sz="2400" dirty="0">
                <a:latin typeface="Frutiger"/>
              </a:rPr>
              <a:t>Ben je of zijn je kinderen regelmatig “in het groen”? Weet je wanneer teken actief zijn en hoe je een teek moet verwijderen? Hoe zien teken er ook alweer uit? Op deze en vele andere vragen geeft de app “Tekenbeet” antwoord.</a:t>
            </a:r>
          </a:p>
        </p:txBody>
      </p:sp>
    </p:spTree>
    <p:extLst>
      <p:ext uri="{BB962C8B-B14F-4D97-AF65-F5344CB8AC3E}">
        <p14:creationId xmlns:p14="http://schemas.microsoft.com/office/powerpoint/2010/main" val="2156480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3"/>
          <p:cNvPicPr>
            <a:picLocks noChangeAspect="1"/>
          </p:cNvPicPr>
          <p:nvPr/>
        </p:nvPicPr>
        <p:blipFill rotWithShape="1">
          <a:blip r:embed="rId2">
            <a:extLst>
              <a:ext uri="{28A0092B-C50C-407E-A947-70E740481C1C}">
                <a14:useLocalDpi xmlns:a14="http://schemas.microsoft.com/office/drawing/2010/main" val="0"/>
              </a:ext>
            </a:extLst>
          </a:blip>
          <a:srcRect l="13676" r="20353"/>
          <a:stretch/>
        </p:blipFill>
        <p:spPr>
          <a:xfrm>
            <a:off x="6095999" y="-116433"/>
            <a:ext cx="6399529" cy="6857999"/>
          </a:xfrm>
          <a:custGeom>
            <a:avLst/>
            <a:gdLst>
              <a:gd name="connsiteX0" fmla="*/ 2958784 w 7047229"/>
              <a:gd name="connsiteY0" fmla="*/ 0 h 6857999"/>
              <a:gd name="connsiteX1" fmla="*/ 7047229 w 7047229"/>
              <a:gd name="connsiteY1" fmla="*/ 0 h 6857999"/>
              <a:gd name="connsiteX2" fmla="*/ 7047229 w 7047229"/>
              <a:gd name="connsiteY2" fmla="*/ 6857999 h 6857999"/>
              <a:gd name="connsiteX3" fmla="*/ 0 w 70472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047229" h="6857999">
                <a:moveTo>
                  <a:pt x="2958784" y="0"/>
                </a:moveTo>
                <a:lnTo>
                  <a:pt x="7047229" y="0"/>
                </a:lnTo>
                <a:lnTo>
                  <a:pt x="7047229" y="6857999"/>
                </a:lnTo>
                <a:lnTo>
                  <a:pt x="0" y="6857999"/>
                </a:lnTo>
                <a:close/>
              </a:path>
            </a:pathLst>
          </a:custGeom>
        </p:spPr>
      </p:pic>
      <p:sp>
        <p:nvSpPr>
          <p:cNvPr id="11" name="Rechthoek 10"/>
          <p:cNvSpPr/>
          <p:nvPr/>
        </p:nvSpPr>
        <p:spPr>
          <a:xfrm>
            <a:off x="-1" y="6096000"/>
            <a:ext cx="12192001" cy="777240"/>
          </a:xfrm>
          <a:prstGeom prst="rect">
            <a:avLst/>
          </a:prstGeom>
          <a:solidFill>
            <a:srgbClr val="FEC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ige driehoek 11"/>
          <p:cNvSpPr/>
          <p:nvPr/>
        </p:nvSpPr>
        <p:spPr>
          <a:xfrm rot="15005476">
            <a:off x="10051200" y="6226968"/>
            <a:ext cx="828538" cy="784083"/>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a:solidFill>
                  <a:srgbClr val="00155E"/>
                </a:solidFill>
                <a:latin typeface="Frutiger"/>
              </a:rPr>
              <a:t>Meer informatie over de teek</a:t>
            </a:r>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01528" y="6096000"/>
            <a:ext cx="1490472" cy="777240"/>
          </a:xfrm>
        </p:spPr>
      </p:pic>
      <p:sp>
        <p:nvSpPr>
          <p:cNvPr id="8" name="Tijdelijke aanduiding voor tekst 19">
            <a:extLst>
              <a:ext uri="{FF2B5EF4-FFF2-40B4-BE49-F238E27FC236}">
                <a16:creationId xmlns:a16="http://schemas.microsoft.com/office/drawing/2014/main" id="{C5F2E851-078F-4A60-B0F3-117E3A12B2DE}"/>
              </a:ext>
            </a:extLst>
          </p:cNvPr>
          <p:cNvSpPr txBox="1">
            <a:spLocks/>
          </p:cNvSpPr>
          <p:nvPr/>
        </p:nvSpPr>
        <p:spPr>
          <a:xfrm flipH="1" flipV="1">
            <a:off x="-3176" y="0"/>
            <a:ext cx="9683222" cy="6880034"/>
          </a:xfrm>
          <a:custGeom>
            <a:avLst/>
            <a:gdLst>
              <a:gd name="connsiteX0" fmla="*/ 9683222 w 9683222"/>
              <a:gd name="connsiteY0" fmla="*/ 6880034 h 6880034"/>
              <a:gd name="connsiteX1" fmla="*/ 0 w 9683222"/>
              <a:gd name="connsiteY1" fmla="*/ 6880034 h 6880034"/>
              <a:gd name="connsiteX2" fmla="*/ 2968599 w 9683222"/>
              <a:gd name="connsiteY2" fmla="*/ 22038 h 6880034"/>
              <a:gd name="connsiteX3" fmla="*/ 5728769 w 9683222"/>
              <a:gd name="connsiteY3" fmla="*/ 22979 h 6880034"/>
              <a:gd name="connsiteX4" fmla="*/ 5728769 w 9683222"/>
              <a:gd name="connsiteY4" fmla="*/ 22037 h 6880034"/>
              <a:gd name="connsiteX5" fmla="*/ 6796169 w 9683222"/>
              <a:gd name="connsiteY5" fmla="*/ 22037 h 6880034"/>
              <a:gd name="connsiteX6" fmla="*/ 6796169 w 9683222"/>
              <a:gd name="connsiteY6" fmla="*/ 0 h 6880034"/>
              <a:gd name="connsiteX7" fmla="*/ 9145059 w 9683222"/>
              <a:gd name="connsiteY7" fmla="*/ 0 h 6880034"/>
              <a:gd name="connsiteX8" fmla="*/ 9483098 w 9683222"/>
              <a:gd name="connsiteY8" fmla="*/ 0 h 6880034"/>
              <a:gd name="connsiteX9" fmla="*/ 9683222 w 9683222"/>
              <a:gd name="connsiteY9" fmla="*/ 0 h 68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3222" h="6880034">
                <a:moveTo>
                  <a:pt x="9683222" y="6880034"/>
                </a:moveTo>
                <a:lnTo>
                  <a:pt x="0" y="6880034"/>
                </a:lnTo>
                <a:lnTo>
                  <a:pt x="2968599" y="22038"/>
                </a:lnTo>
                <a:lnTo>
                  <a:pt x="5728769" y="22979"/>
                </a:lnTo>
                <a:lnTo>
                  <a:pt x="5728769" y="22037"/>
                </a:lnTo>
                <a:lnTo>
                  <a:pt x="6796169" y="22037"/>
                </a:lnTo>
                <a:lnTo>
                  <a:pt x="6796169" y="0"/>
                </a:lnTo>
                <a:lnTo>
                  <a:pt x="9145059" y="0"/>
                </a:lnTo>
                <a:lnTo>
                  <a:pt x="9483098" y="0"/>
                </a:lnTo>
                <a:lnTo>
                  <a:pt x="9683222" y="0"/>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mtClean="0"/>
              <a:t> </a:t>
            </a:r>
            <a:endParaRPr lang="nl-NL" dirty="0"/>
          </a:p>
        </p:txBody>
      </p:sp>
      <p:sp>
        <p:nvSpPr>
          <p:cNvPr id="5" name="Rechthoek 4"/>
          <p:cNvSpPr/>
          <p:nvPr/>
        </p:nvSpPr>
        <p:spPr>
          <a:xfrm>
            <a:off x="838200" y="2055813"/>
            <a:ext cx="6096000" cy="2513509"/>
          </a:xfrm>
          <a:prstGeom prst="rect">
            <a:avLst/>
          </a:prstGeom>
        </p:spPr>
        <p:txBody>
          <a:bodyPr>
            <a:spAutoFit/>
          </a:bodyPr>
          <a:lstStyle/>
          <a:p>
            <a:pPr marL="342900" lvl="0" indent="-342900">
              <a:lnSpc>
                <a:spcPct val="150000"/>
              </a:lnSpc>
              <a:spcAft>
                <a:spcPts val="800"/>
              </a:spcAft>
              <a:buFont typeface="Arial" panose="020B0604020202020204" pitchFamily="34" charset="0"/>
              <a:buChar char="-"/>
            </a:pPr>
            <a:r>
              <a:rPr lang="nl-NL" sz="2400" dirty="0">
                <a:latin typeface="Frutiger"/>
                <a:hlinkClick r:id="rId4"/>
              </a:rPr>
              <a:t>www.rivm.nl/tekenbeten-en-lyme</a:t>
            </a:r>
            <a:endParaRPr lang="nl-NL" sz="2400" dirty="0">
              <a:latin typeface="Frutiger"/>
            </a:endParaRPr>
          </a:p>
          <a:p>
            <a:pPr marL="342900" lvl="0" indent="-342900">
              <a:lnSpc>
                <a:spcPct val="150000"/>
              </a:lnSpc>
              <a:spcAft>
                <a:spcPts val="800"/>
              </a:spcAft>
              <a:buFont typeface="Arial" panose="020B0604020202020204" pitchFamily="34" charset="0"/>
              <a:buChar char="-"/>
            </a:pPr>
            <a:r>
              <a:rPr lang="nl-NL" sz="2400" dirty="0" smtClean="0">
                <a:latin typeface="Frutiger"/>
                <a:hlinkClick r:id="rId5"/>
              </a:rPr>
              <a:t>www.tekenweetjes.nl</a:t>
            </a:r>
            <a:endParaRPr lang="nl-NL" sz="2400" dirty="0" smtClean="0">
              <a:latin typeface="Frutiger"/>
            </a:endParaRPr>
          </a:p>
          <a:p>
            <a:pPr lvl="0">
              <a:lnSpc>
                <a:spcPct val="150000"/>
              </a:lnSpc>
              <a:spcAft>
                <a:spcPts val="800"/>
              </a:spcAft>
            </a:pPr>
            <a:r>
              <a:rPr lang="nl-NL" sz="2400" dirty="0">
                <a:latin typeface="Frutiger"/>
              </a:rPr>
              <a:t/>
            </a:r>
            <a:br>
              <a:rPr lang="nl-NL" sz="2400" dirty="0">
                <a:latin typeface="Frutiger"/>
              </a:rPr>
            </a:br>
            <a:endParaRPr lang="nl-NL" sz="2400" dirty="0" smtClean="0">
              <a:latin typeface="Frutiger"/>
            </a:endParaRPr>
          </a:p>
        </p:txBody>
      </p:sp>
    </p:spTree>
    <p:extLst>
      <p:ext uri="{BB962C8B-B14F-4D97-AF65-F5344CB8AC3E}">
        <p14:creationId xmlns:p14="http://schemas.microsoft.com/office/powerpoint/2010/main" val="4051219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353</Words>
  <Application>Microsoft Office PowerPoint</Application>
  <PresentationFormat>Breedbeeld</PresentationFormat>
  <Paragraphs>49</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Frutiger</vt:lpstr>
      <vt:lpstr>Kantoorthema</vt:lpstr>
      <vt:lpstr>PowerPoint-presentatie</vt:lpstr>
      <vt:lpstr>Lespakket tekenpreventie</vt:lpstr>
      <vt:lpstr>Video feiten en fabels over teken</vt:lpstr>
      <vt:lpstr>Video Wat is de ziekte van Lyme?</vt:lpstr>
      <vt:lpstr>Teken kennisquiz voor in de klas</vt:lpstr>
      <vt:lpstr>Poster Heb je buiten gespeeld?</vt:lpstr>
      <vt:lpstr>Infographic Tekencontrole</vt:lpstr>
      <vt:lpstr>Download de app Tekenbeet (RIVM)</vt:lpstr>
      <vt:lpstr>Meer informatie over de teek</vt:lpstr>
      <vt:lpstr>Vragen? </vt:lpstr>
    </vt:vector>
  </TitlesOfParts>
  <Company>GGD Flevoland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Jakolien Schreijenberg</dc:creator>
  <cp:lastModifiedBy>Jakolien Schreijenberg</cp:lastModifiedBy>
  <cp:revision>16</cp:revision>
  <dcterms:created xsi:type="dcterms:W3CDTF">2023-07-10T12:22:52Z</dcterms:created>
  <dcterms:modified xsi:type="dcterms:W3CDTF">2023-07-18T11:21:27Z</dcterms:modified>
</cp:coreProperties>
</file>